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0" d="100"/>
          <a:sy n="80" d="100"/>
        </p:scale>
        <p:origin x="1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DA11D9-5C94-4F52-BE5D-6CB0A43B5C8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130336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A11D9-5C94-4F52-BE5D-6CB0A43B5C8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1023410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A11D9-5C94-4F52-BE5D-6CB0A43B5C8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261499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A11D9-5C94-4F52-BE5D-6CB0A43B5C8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39264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A11D9-5C94-4F52-BE5D-6CB0A43B5C8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53919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DA11D9-5C94-4F52-BE5D-6CB0A43B5C8A}"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15171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DA11D9-5C94-4F52-BE5D-6CB0A43B5C8A}"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211068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DA11D9-5C94-4F52-BE5D-6CB0A43B5C8A}"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1923426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A11D9-5C94-4F52-BE5D-6CB0A43B5C8A}"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97276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A11D9-5C94-4F52-BE5D-6CB0A43B5C8A}"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335761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A11D9-5C94-4F52-BE5D-6CB0A43B5C8A}"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99036-E234-4B7C-A45A-83794827DAA9}" type="slidenum">
              <a:rPr lang="en-US" smtClean="0"/>
              <a:t>‹#›</a:t>
            </a:fld>
            <a:endParaRPr lang="en-US"/>
          </a:p>
        </p:txBody>
      </p:sp>
    </p:spTree>
    <p:extLst>
      <p:ext uri="{BB962C8B-B14F-4D97-AF65-F5344CB8AC3E}">
        <p14:creationId xmlns:p14="http://schemas.microsoft.com/office/powerpoint/2010/main" val="139111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A11D9-5C94-4F52-BE5D-6CB0A43B5C8A}"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99036-E234-4B7C-A45A-83794827DAA9}" type="slidenum">
              <a:rPr lang="en-US" smtClean="0"/>
              <a:t>‹#›</a:t>
            </a:fld>
            <a:endParaRPr lang="en-US"/>
          </a:p>
        </p:txBody>
      </p:sp>
    </p:spTree>
    <p:extLst>
      <p:ext uri="{BB962C8B-B14F-4D97-AF65-F5344CB8AC3E}">
        <p14:creationId xmlns:p14="http://schemas.microsoft.com/office/powerpoint/2010/main" val="1392948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Setting up a public awareness program</a:t>
            </a:r>
            <a:endParaRPr lang="en-US" dirty="0"/>
          </a:p>
        </p:txBody>
      </p:sp>
      <p:sp>
        <p:nvSpPr>
          <p:cNvPr id="3" name="Subtitle 2"/>
          <p:cNvSpPr>
            <a:spLocks noGrp="1"/>
          </p:cNvSpPr>
          <p:nvPr>
            <p:ph type="subTitle" idx="1"/>
          </p:nvPr>
        </p:nvSpPr>
        <p:spPr/>
        <p:txBody>
          <a:bodyPr/>
          <a:lstStyle/>
          <a:p>
            <a:r>
              <a:rPr lang="en-US" dirty="0" smtClean="0"/>
              <a:t>Community Based Disaster Management</a:t>
            </a:r>
            <a:endParaRPr lang="en-US" dirty="0"/>
          </a:p>
        </p:txBody>
      </p:sp>
    </p:spTree>
    <p:extLst>
      <p:ext uri="{BB962C8B-B14F-4D97-AF65-F5344CB8AC3E}">
        <p14:creationId xmlns:p14="http://schemas.microsoft.com/office/powerpoint/2010/main" val="2520217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62"/>
          </a:xfrm>
        </p:spPr>
        <p:txBody>
          <a:bodyPr>
            <a:normAutofit fontScale="90000"/>
          </a:bodyPr>
          <a:lstStyle/>
          <a:p>
            <a:endParaRPr lang="en-US" dirty="0"/>
          </a:p>
        </p:txBody>
      </p:sp>
      <p:sp>
        <p:nvSpPr>
          <p:cNvPr id="3" name="Content Placeholder 2"/>
          <p:cNvSpPr>
            <a:spLocks noGrp="1"/>
          </p:cNvSpPr>
          <p:nvPr>
            <p:ph idx="1"/>
          </p:nvPr>
        </p:nvSpPr>
        <p:spPr>
          <a:xfrm>
            <a:off x="838200" y="641268"/>
            <a:ext cx="10515600" cy="5925787"/>
          </a:xfrm>
        </p:spPr>
        <p:txBody>
          <a:bodyPr>
            <a:normAutofit lnSpcReduction="10000"/>
          </a:bodyPr>
          <a:lstStyle/>
          <a:p>
            <a:pPr marL="0" indent="0">
              <a:buNone/>
            </a:pPr>
            <a:r>
              <a:rPr lang="en-US" dirty="0"/>
              <a:t>4.  </a:t>
            </a:r>
            <a:r>
              <a:rPr lang="en-US" b="1" dirty="0"/>
              <a:t>Considerations for drafting a message:</a:t>
            </a:r>
            <a:endParaRPr lang="en-US" dirty="0"/>
          </a:p>
          <a:p>
            <a:pPr marL="0" indent="0">
              <a:buNone/>
            </a:pPr>
            <a:r>
              <a:rPr lang="en-US" dirty="0"/>
              <a:t>It is important to consider following aspects while developing a public awareness message:</a:t>
            </a:r>
          </a:p>
          <a:p>
            <a:pPr lvl="0"/>
            <a:r>
              <a:rPr lang="en-US" dirty="0"/>
              <a:t>It should be target group specific</a:t>
            </a:r>
          </a:p>
          <a:p>
            <a:pPr lvl="0"/>
            <a:r>
              <a:rPr lang="en-US" dirty="0"/>
              <a:t>Information should be clear</a:t>
            </a:r>
          </a:p>
          <a:p>
            <a:pPr lvl="0"/>
            <a:r>
              <a:rPr lang="en-US" dirty="0"/>
              <a:t>Information can be verified</a:t>
            </a:r>
          </a:p>
          <a:p>
            <a:pPr lvl="0"/>
            <a:r>
              <a:rPr lang="en-US" dirty="0"/>
              <a:t>Use examples to explain your </a:t>
            </a:r>
            <a:r>
              <a:rPr lang="en-US" dirty="0" smtClean="0"/>
              <a:t>point</a:t>
            </a:r>
            <a:endParaRPr lang="en-US" dirty="0"/>
          </a:p>
          <a:p>
            <a:pPr lvl="0"/>
            <a:r>
              <a:rPr lang="en-US" dirty="0"/>
              <a:t>Message should not arouse unnecessary fear</a:t>
            </a:r>
          </a:p>
          <a:p>
            <a:pPr lvl="0"/>
            <a:r>
              <a:rPr lang="en-US" dirty="0"/>
              <a:t>Message should not be too long</a:t>
            </a:r>
          </a:p>
          <a:p>
            <a:pPr lvl="0"/>
            <a:r>
              <a:rPr lang="en-US" dirty="0"/>
              <a:t>Use various means to convey same message</a:t>
            </a:r>
          </a:p>
          <a:p>
            <a:pPr lvl="0"/>
            <a:r>
              <a:rPr lang="en-US" dirty="0"/>
              <a:t>Written message should be distributed</a:t>
            </a:r>
          </a:p>
          <a:p>
            <a:pPr lvl="0"/>
            <a:r>
              <a:rPr lang="en-US" dirty="0"/>
              <a:t>It should provide a solution and guide on what to </a:t>
            </a:r>
            <a:r>
              <a:rPr lang="en-US" dirty="0" smtClean="0"/>
              <a:t>do</a:t>
            </a:r>
            <a:r>
              <a:rPr lang="en-US" dirty="0"/>
              <a:t> </a:t>
            </a:r>
          </a:p>
          <a:p>
            <a:endParaRPr lang="en-US" dirty="0"/>
          </a:p>
        </p:txBody>
      </p:sp>
    </p:spTree>
    <p:extLst>
      <p:ext uri="{BB962C8B-B14F-4D97-AF65-F5344CB8AC3E}">
        <p14:creationId xmlns:p14="http://schemas.microsoft.com/office/powerpoint/2010/main" val="272411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b="1" dirty="0" smtClean="0"/>
              <a:t>Community Disaster Information Centre</a:t>
            </a:r>
            <a:r>
              <a:rPr lang="en-US" dirty="0" smtClean="0"/>
              <a:t/>
            </a:r>
            <a:br>
              <a:rPr lang="en-US" dirty="0" smtClean="0"/>
            </a:br>
            <a:endParaRPr lang="en-US" dirty="0"/>
          </a:p>
        </p:txBody>
      </p:sp>
      <p:sp>
        <p:nvSpPr>
          <p:cNvPr id="3" name="Content Placeholder 2"/>
          <p:cNvSpPr>
            <a:spLocks noGrp="1"/>
          </p:cNvSpPr>
          <p:nvPr>
            <p:ph idx="1"/>
          </p:nvPr>
        </p:nvSpPr>
        <p:spPr>
          <a:xfrm>
            <a:off x="838200" y="1389412"/>
            <a:ext cx="10515600" cy="5118266"/>
          </a:xfrm>
        </p:spPr>
        <p:txBody>
          <a:bodyPr>
            <a:normAutofit/>
          </a:bodyPr>
          <a:lstStyle/>
          <a:p>
            <a:pPr marL="0" indent="0">
              <a:buNone/>
            </a:pPr>
            <a:r>
              <a:rPr lang="en-US" dirty="0" smtClean="0"/>
              <a:t>Establishment </a:t>
            </a:r>
            <a:r>
              <a:rPr lang="en-US" dirty="0"/>
              <a:t>and strengthening of Community Disaster Information Center (CDIC) is important for effective disaster risk reduction planning and action. </a:t>
            </a:r>
            <a:endParaRPr lang="en-US" dirty="0" smtClean="0"/>
          </a:p>
          <a:p>
            <a:r>
              <a:rPr lang="en-US" b="1" dirty="0" smtClean="0"/>
              <a:t>Purpose of CDIC:</a:t>
            </a:r>
            <a:r>
              <a:rPr lang="en-US" dirty="0" smtClean="0"/>
              <a:t> </a:t>
            </a:r>
          </a:p>
          <a:p>
            <a:pPr marL="0" indent="0">
              <a:buNone/>
            </a:pPr>
            <a:r>
              <a:rPr lang="en-US" dirty="0" smtClean="0"/>
              <a:t>The </a:t>
            </a:r>
            <a:r>
              <a:rPr lang="en-US" dirty="0"/>
              <a:t>purpose of </a:t>
            </a:r>
            <a:r>
              <a:rPr lang="en-US" dirty="0" smtClean="0"/>
              <a:t>CDIC </a:t>
            </a:r>
            <a:r>
              <a:rPr lang="en-US" dirty="0"/>
              <a:t>is to select, </a:t>
            </a:r>
            <a:r>
              <a:rPr lang="en-US" dirty="0" smtClean="0"/>
              <a:t>analyze </a:t>
            </a:r>
            <a:r>
              <a:rPr lang="en-US" dirty="0"/>
              <a:t>and disseminate disasters related information in the community. There should be a regular flow of information between the community groups and the local level government and non-government </a:t>
            </a:r>
            <a:r>
              <a:rPr lang="en-US" dirty="0" smtClean="0"/>
              <a:t>organizations </a:t>
            </a:r>
            <a:r>
              <a:rPr lang="en-US" dirty="0"/>
              <a:t>; municipal authorities, local government, police, NGOs, research institutions, professional </a:t>
            </a:r>
            <a:r>
              <a:rPr lang="en-US" dirty="0" smtClean="0"/>
              <a:t>organizations;</a:t>
            </a:r>
            <a:r>
              <a:rPr lang="en-US" dirty="0"/>
              <a:t>  for example teachers association, masons and Red Crescent Societies.</a:t>
            </a:r>
          </a:p>
          <a:p>
            <a:pPr marL="0" indent="0">
              <a:buNone/>
            </a:pPr>
            <a:endParaRPr lang="en-US" dirty="0"/>
          </a:p>
        </p:txBody>
      </p:sp>
    </p:spTree>
    <p:extLst>
      <p:ext uri="{BB962C8B-B14F-4D97-AF65-F5344CB8AC3E}">
        <p14:creationId xmlns:p14="http://schemas.microsoft.com/office/powerpoint/2010/main" val="1833263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Functions of CDIC</a:t>
            </a:r>
            <a:endParaRPr lang="en-US" b="1" dirty="0"/>
          </a:p>
        </p:txBody>
      </p:sp>
      <p:sp>
        <p:nvSpPr>
          <p:cNvPr id="3" name="Content Placeholder 2"/>
          <p:cNvSpPr>
            <a:spLocks noGrp="1"/>
          </p:cNvSpPr>
          <p:nvPr>
            <p:ph idx="1"/>
          </p:nvPr>
        </p:nvSpPr>
        <p:spPr>
          <a:xfrm>
            <a:off x="838200" y="1603170"/>
            <a:ext cx="10515600" cy="4928260"/>
          </a:xfrm>
        </p:spPr>
        <p:txBody>
          <a:bodyPr>
            <a:normAutofit/>
          </a:bodyPr>
          <a:lstStyle/>
          <a:p>
            <a:r>
              <a:rPr lang="en-US" dirty="0"/>
              <a:t>The Community Disaster Information Centre involve in facilitating disaster risk communication and early warning systems.</a:t>
            </a:r>
          </a:p>
          <a:p>
            <a:r>
              <a:rPr lang="en-US" dirty="0"/>
              <a:t> The CDIC is connected with the local authorities and other relevant technical organisation in order to access the necessary information and share it with community members, and vice versa</a:t>
            </a:r>
            <a:r>
              <a:rPr lang="en-US" dirty="0" smtClean="0"/>
              <a:t>.</a:t>
            </a:r>
            <a:endParaRPr lang="en-US" dirty="0"/>
          </a:p>
          <a:p>
            <a:r>
              <a:rPr lang="en-US" dirty="0"/>
              <a:t>The CDIC use multiple strategies to promote learning about disaster risks and organize early warning, for example posters, meetings, announcements by public address system etc</a:t>
            </a:r>
            <a:r>
              <a:rPr lang="en-US" dirty="0" smtClean="0"/>
              <a:t>.</a:t>
            </a:r>
          </a:p>
          <a:p>
            <a:r>
              <a:rPr lang="en-US" dirty="0" smtClean="0"/>
              <a:t>The local authorities should equip the CDIC with appropriate machinery and equipment, for example telephone, radio, TV and small collection of disaster related audio-visual material.</a:t>
            </a:r>
            <a:endParaRPr lang="en-US" dirty="0"/>
          </a:p>
          <a:p>
            <a:endParaRPr lang="en-US" dirty="0"/>
          </a:p>
        </p:txBody>
      </p:sp>
    </p:spTree>
    <p:extLst>
      <p:ext uri="{BB962C8B-B14F-4D97-AF65-F5344CB8AC3E}">
        <p14:creationId xmlns:p14="http://schemas.microsoft.com/office/powerpoint/2010/main" val="3798704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6776"/>
          </a:xfrm>
        </p:spPr>
        <p:txBody>
          <a:bodyPr>
            <a:normAutofit fontScale="90000"/>
          </a:bodyPr>
          <a:lstStyle/>
          <a:p>
            <a:endParaRPr lang="en-US" dirty="0"/>
          </a:p>
        </p:txBody>
      </p:sp>
      <p:sp>
        <p:nvSpPr>
          <p:cNvPr id="3" name="Content Placeholder 2"/>
          <p:cNvSpPr>
            <a:spLocks noGrp="1"/>
          </p:cNvSpPr>
          <p:nvPr>
            <p:ph idx="1"/>
          </p:nvPr>
        </p:nvSpPr>
        <p:spPr>
          <a:xfrm>
            <a:off x="838200" y="1318161"/>
            <a:ext cx="10515600" cy="4858802"/>
          </a:xfrm>
        </p:spPr>
        <p:txBody>
          <a:bodyPr>
            <a:normAutofit fontScale="92500"/>
          </a:bodyPr>
          <a:lstStyle/>
          <a:p>
            <a:r>
              <a:rPr lang="en-US" dirty="0"/>
              <a:t> The CDIC should collect relevant publications and materials on disaster risks and disaster preparedness. </a:t>
            </a:r>
            <a:endParaRPr lang="en-US" dirty="0" smtClean="0"/>
          </a:p>
          <a:p>
            <a:r>
              <a:rPr lang="en-US" dirty="0" smtClean="0"/>
              <a:t>The </a:t>
            </a:r>
            <a:r>
              <a:rPr lang="en-US" dirty="0"/>
              <a:t>CDIC can use a number of strategies to promote community learning about disaster problem, for example community workshops, community walks, posters, drawing/ painting competitions, community level exhibitions, study visits to other communities. </a:t>
            </a:r>
            <a:endParaRPr lang="en-US" dirty="0" smtClean="0"/>
          </a:p>
          <a:p>
            <a:r>
              <a:rPr lang="en-US" dirty="0" smtClean="0"/>
              <a:t>Some </a:t>
            </a:r>
            <a:r>
              <a:rPr lang="en-US" dirty="0"/>
              <a:t>of the other participatory exercises would include community hazard mapping, vulnerability mapping, transect walk etc</a:t>
            </a:r>
            <a:r>
              <a:rPr lang="en-US" dirty="0" smtClean="0"/>
              <a:t>.</a:t>
            </a:r>
          </a:p>
          <a:p>
            <a:r>
              <a:rPr lang="en-US" dirty="0" smtClean="0"/>
              <a:t>The community disaster information </a:t>
            </a:r>
            <a:r>
              <a:rPr lang="en-US" dirty="0" err="1" smtClean="0"/>
              <a:t>centre</a:t>
            </a:r>
            <a:r>
              <a:rPr lang="en-US" dirty="0" smtClean="0"/>
              <a:t> should contact relevant NGOs, government agencies and research institutions and collect relevant information from them. It can invite resource persons from the above agencies to raise awareness of community members on specific issues.</a:t>
            </a:r>
          </a:p>
          <a:p>
            <a:endParaRPr lang="en-US" dirty="0"/>
          </a:p>
          <a:p>
            <a:endParaRPr lang="en-US" dirty="0"/>
          </a:p>
        </p:txBody>
      </p:sp>
    </p:spTree>
    <p:extLst>
      <p:ext uri="{BB962C8B-B14F-4D97-AF65-F5344CB8AC3E}">
        <p14:creationId xmlns:p14="http://schemas.microsoft.com/office/powerpoint/2010/main" val="3004004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Early warnings:</a:t>
            </a:r>
            <a:r>
              <a:rPr lang="en-US" dirty="0" smtClean="0"/>
              <a:t/>
            </a:r>
            <a:br>
              <a:rPr lang="en-US" dirty="0" smtClean="0"/>
            </a:br>
            <a:endParaRPr lang="en-US" dirty="0"/>
          </a:p>
        </p:txBody>
      </p:sp>
      <p:sp>
        <p:nvSpPr>
          <p:cNvPr id="3" name="Content Placeholder 2"/>
          <p:cNvSpPr>
            <a:spLocks noGrp="1"/>
          </p:cNvSpPr>
          <p:nvPr>
            <p:ph idx="1"/>
          </p:nvPr>
        </p:nvSpPr>
        <p:spPr>
          <a:xfrm>
            <a:off x="838200" y="2078181"/>
            <a:ext cx="10515600" cy="4098781"/>
          </a:xfrm>
        </p:spPr>
        <p:txBody>
          <a:bodyPr/>
          <a:lstStyle/>
          <a:p>
            <a:r>
              <a:rPr lang="en-US" dirty="0"/>
              <a:t> Early warning informs the individuals, households, groups and the community about an impending danger and what to do to prevent, avoid or minimize damage from the hazard. </a:t>
            </a:r>
          </a:p>
          <a:p>
            <a:r>
              <a:rPr lang="en-US" dirty="0"/>
              <a:t>For early warning to be effective it should be hazard and audience specific; give advice on what to do; inform about possible effects of not following the advisory.</a:t>
            </a:r>
          </a:p>
          <a:p>
            <a:endParaRPr lang="en-US" dirty="0"/>
          </a:p>
        </p:txBody>
      </p:sp>
    </p:spTree>
    <p:extLst>
      <p:ext uri="{BB962C8B-B14F-4D97-AF65-F5344CB8AC3E}">
        <p14:creationId xmlns:p14="http://schemas.microsoft.com/office/powerpoint/2010/main" val="2206263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Different ways of giving warning or receiving warning include: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village </a:t>
            </a:r>
            <a:r>
              <a:rPr lang="en-US" dirty="0"/>
              <a:t>or community meetings</a:t>
            </a:r>
          </a:p>
          <a:p>
            <a:pPr lvl="0"/>
            <a:r>
              <a:rPr lang="en-US" dirty="0"/>
              <a:t>notices or posters or billboards</a:t>
            </a:r>
          </a:p>
          <a:p>
            <a:pPr lvl="0"/>
            <a:r>
              <a:rPr lang="en-US" dirty="0"/>
              <a:t>verbal or  pictorial messages</a:t>
            </a:r>
          </a:p>
          <a:p>
            <a:pPr lvl="0"/>
            <a:r>
              <a:rPr lang="en-US" dirty="0"/>
              <a:t>cartoon series</a:t>
            </a:r>
          </a:p>
          <a:p>
            <a:pPr lvl="0"/>
            <a:r>
              <a:rPr lang="en-US" dirty="0"/>
              <a:t>Radio</a:t>
            </a:r>
          </a:p>
          <a:p>
            <a:pPr lvl="0"/>
            <a:r>
              <a:rPr lang="en-US" dirty="0"/>
              <a:t>Films</a:t>
            </a:r>
          </a:p>
          <a:p>
            <a:pPr lvl="0"/>
            <a:r>
              <a:rPr lang="en-US" dirty="0"/>
              <a:t>other indigenous forms and channels</a:t>
            </a:r>
          </a:p>
          <a:p>
            <a:endParaRPr lang="en-US" dirty="0"/>
          </a:p>
        </p:txBody>
      </p:sp>
    </p:spTree>
    <p:extLst>
      <p:ext uri="{BB962C8B-B14F-4D97-AF65-F5344CB8AC3E}">
        <p14:creationId xmlns:p14="http://schemas.microsoft.com/office/powerpoint/2010/main" val="4157849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Things to consider when giving warning:</a:t>
            </a:r>
            <a:r>
              <a:rPr lang="en-US" dirty="0" smtClean="0"/>
              <a:t/>
            </a:r>
            <a:br>
              <a:rPr lang="en-US" dirty="0" smtClean="0"/>
            </a:br>
            <a:endParaRPr lang="en-US" dirty="0"/>
          </a:p>
        </p:txBody>
      </p:sp>
      <p:sp>
        <p:nvSpPr>
          <p:cNvPr id="3" name="Content Placeholder 2"/>
          <p:cNvSpPr>
            <a:spLocks noGrp="1"/>
          </p:cNvSpPr>
          <p:nvPr>
            <p:ph idx="1"/>
          </p:nvPr>
        </p:nvSpPr>
        <p:spPr>
          <a:xfrm>
            <a:off x="838200" y="1436914"/>
            <a:ext cx="10515600" cy="5225143"/>
          </a:xfrm>
        </p:spPr>
        <p:txBody>
          <a:bodyPr>
            <a:normAutofit fontScale="92500" lnSpcReduction="10000"/>
          </a:bodyPr>
          <a:lstStyle/>
          <a:p>
            <a:pPr marL="0" lvl="0" indent="0" fontAlgn="base">
              <a:buNone/>
            </a:pPr>
            <a:r>
              <a:rPr lang="en-US" b="1" dirty="0" smtClean="0"/>
              <a:t>1. Inform </a:t>
            </a:r>
            <a:r>
              <a:rPr lang="en-US" b="1" dirty="0"/>
              <a:t>the people of the different phases of the warning and </a:t>
            </a:r>
            <a:r>
              <a:rPr lang="en-US" b="1" dirty="0" smtClean="0"/>
              <a:t>their meanings.</a:t>
            </a:r>
            <a:endParaRPr lang="en-US" dirty="0"/>
          </a:p>
          <a:p>
            <a:r>
              <a:rPr lang="en-US" dirty="0"/>
              <a:t> </a:t>
            </a:r>
            <a:r>
              <a:rPr lang="en-US" dirty="0" smtClean="0"/>
              <a:t>Examples #1:</a:t>
            </a:r>
            <a:endParaRPr lang="en-US" dirty="0"/>
          </a:p>
          <a:p>
            <a:pPr marL="0" indent="0">
              <a:buNone/>
            </a:pPr>
            <a:r>
              <a:rPr lang="en-US" dirty="0" smtClean="0"/>
              <a:t>Cyclone </a:t>
            </a:r>
            <a:r>
              <a:rPr lang="en-US" dirty="0"/>
              <a:t>warning</a:t>
            </a:r>
          </a:p>
          <a:p>
            <a:pPr marL="0" indent="0">
              <a:buNone/>
            </a:pPr>
            <a:r>
              <a:rPr lang="en-US" dirty="0"/>
              <a:t> Alert level 1 or Cyclone signal # 1</a:t>
            </a:r>
          </a:p>
          <a:p>
            <a:pPr marL="0" indent="0">
              <a:buNone/>
            </a:pPr>
            <a:r>
              <a:rPr lang="en-US" dirty="0"/>
              <a:t> Alert level 2 or Cyclone signal # 2 </a:t>
            </a:r>
            <a:endParaRPr lang="en-US" dirty="0" smtClean="0"/>
          </a:p>
          <a:p>
            <a:pPr marL="0" indent="0">
              <a:buNone/>
            </a:pPr>
            <a:endParaRPr lang="en-US" dirty="0"/>
          </a:p>
          <a:p>
            <a:r>
              <a:rPr lang="en-US" dirty="0" smtClean="0"/>
              <a:t>Examples # 2:</a:t>
            </a:r>
            <a:endParaRPr lang="en-US" dirty="0"/>
          </a:p>
          <a:p>
            <a:pPr marL="0" indent="0">
              <a:buNone/>
            </a:pPr>
            <a:r>
              <a:rPr lang="en-US" dirty="0" smtClean="0"/>
              <a:t>Community </a:t>
            </a:r>
            <a:r>
              <a:rPr lang="en-US" dirty="0"/>
              <a:t>defined warning systems:</a:t>
            </a:r>
          </a:p>
          <a:p>
            <a:pPr marL="0" indent="0">
              <a:buNone/>
            </a:pPr>
            <a:r>
              <a:rPr lang="en-US" dirty="0" smtClean="0"/>
              <a:t>Flood </a:t>
            </a:r>
            <a:r>
              <a:rPr lang="en-US" dirty="0"/>
              <a:t>warning # 1		 2 feet flood water at village square</a:t>
            </a:r>
          </a:p>
          <a:p>
            <a:pPr marL="0" indent="0">
              <a:buNone/>
            </a:pPr>
            <a:r>
              <a:rPr lang="en-US" dirty="0" smtClean="0"/>
              <a:t>Flood </a:t>
            </a:r>
            <a:r>
              <a:rPr lang="en-US" dirty="0"/>
              <a:t>warning # 2	 	 6 feet flood water at village square (main road is not passable)</a:t>
            </a:r>
          </a:p>
          <a:p>
            <a:endParaRPr lang="en-US" dirty="0"/>
          </a:p>
        </p:txBody>
      </p:sp>
    </p:spTree>
    <p:extLst>
      <p:ext uri="{BB962C8B-B14F-4D97-AF65-F5344CB8AC3E}">
        <p14:creationId xmlns:p14="http://schemas.microsoft.com/office/powerpoint/2010/main" val="2302005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3639"/>
          </a:xfrm>
        </p:spPr>
        <p:txBody>
          <a:bodyPr>
            <a:normAutofit fontScale="90000"/>
          </a:bodyPr>
          <a:lstStyle/>
          <a:p>
            <a:endParaRPr lang="en-US" dirty="0"/>
          </a:p>
        </p:txBody>
      </p:sp>
      <p:sp>
        <p:nvSpPr>
          <p:cNvPr id="3" name="Content Placeholder 2"/>
          <p:cNvSpPr>
            <a:spLocks noGrp="1"/>
          </p:cNvSpPr>
          <p:nvPr>
            <p:ph idx="1"/>
          </p:nvPr>
        </p:nvSpPr>
        <p:spPr>
          <a:xfrm>
            <a:off x="838200" y="641268"/>
            <a:ext cx="10515600" cy="5535695"/>
          </a:xfrm>
        </p:spPr>
        <p:txBody>
          <a:bodyPr>
            <a:normAutofit lnSpcReduction="10000"/>
          </a:bodyPr>
          <a:lstStyle/>
          <a:p>
            <a:pPr marL="0" indent="0">
              <a:buNone/>
            </a:pPr>
            <a:r>
              <a:rPr lang="en-US" dirty="0"/>
              <a:t>2. </a:t>
            </a:r>
            <a:r>
              <a:rPr lang="en-US" b="1" dirty="0"/>
              <a:t>Inform or update the evacuees/community of the forecast and the warning of agencies or community monitoring team using symbols or sounds that everybody can understand</a:t>
            </a:r>
            <a:r>
              <a:rPr lang="en-US" dirty="0"/>
              <a:t>.</a:t>
            </a:r>
          </a:p>
          <a:p>
            <a:r>
              <a:rPr lang="en-US" dirty="0"/>
              <a:t> Example:</a:t>
            </a:r>
          </a:p>
          <a:p>
            <a:pPr marL="0" indent="0">
              <a:buNone/>
            </a:pPr>
            <a:r>
              <a:rPr lang="en-US" b="1" dirty="0" smtClean="0"/>
              <a:t>Typhoon </a:t>
            </a:r>
            <a:r>
              <a:rPr lang="en-US" b="1" dirty="0"/>
              <a:t>Warning			 Symbol or Sound</a:t>
            </a:r>
            <a:endParaRPr lang="en-US" dirty="0"/>
          </a:p>
          <a:p>
            <a:pPr marL="0" indent="0">
              <a:buNone/>
            </a:pPr>
            <a:r>
              <a:rPr lang="en-US" dirty="0"/>
              <a:t> Alert level # 1 or		 	# 1 sign or square or whistle or go</a:t>
            </a:r>
          </a:p>
          <a:p>
            <a:pPr marL="0" indent="0">
              <a:buNone/>
            </a:pPr>
            <a:r>
              <a:rPr lang="en-US" dirty="0"/>
              <a:t> Alert level # 2 or		 	# 2 sign or triangle or drums for get set</a:t>
            </a:r>
          </a:p>
          <a:p>
            <a:pPr marL="0" indent="0">
              <a:buNone/>
            </a:pPr>
            <a:r>
              <a:rPr lang="en-US" dirty="0"/>
              <a:t> Alert level # 3 or			# 3 sign or rectangle or Siren or go</a:t>
            </a:r>
          </a:p>
          <a:p>
            <a:pPr marL="0" indent="0">
              <a:buNone/>
            </a:pPr>
            <a:r>
              <a:rPr lang="en-US" dirty="0"/>
              <a:t> </a:t>
            </a:r>
          </a:p>
          <a:p>
            <a:r>
              <a:rPr lang="en-US" dirty="0"/>
              <a:t> Make sure to change the symbol or sound when a change in the warning or forecast is made by warning agencies or by the community monitoring team.</a:t>
            </a:r>
          </a:p>
          <a:p>
            <a:endParaRPr lang="en-US" dirty="0"/>
          </a:p>
        </p:txBody>
      </p:sp>
    </p:spTree>
    <p:extLst>
      <p:ext uri="{BB962C8B-B14F-4D97-AF65-F5344CB8AC3E}">
        <p14:creationId xmlns:p14="http://schemas.microsoft.com/office/powerpoint/2010/main" val="4109875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013"/>
          </a:xfrm>
        </p:spPr>
        <p:txBody>
          <a:bodyPr>
            <a:normAutofit fontScale="90000"/>
          </a:bodyPr>
          <a:lstStyle/>
          <a:p>
            <a:endParaRPr lang="en-US" dirty="0"/>
          </a:p>
        </p:txBody>
      </p:sp>
      <p:sp>
        <p:nvSpPr>
          <p:cNvPr id="3" name="Content Placeholder 2"/>
          <p:cNvSpPr>
            <a:spLocks noGrp="1"/>
          </p:cNvSpPr>
          <p:nvPr>
            <p:ph idx="1"/>
          </p:nvPr>
        </p:nvSpPr>
        <p:spPr>
          <a:xfrm>
            <a:off x="838200" y="1092530"/>
            <a:ext cx="10515600" cy="5355771"/>
          </a:xfrm>
        </p:spPr>
        <p:txBody>
          <a:bodyPr/>
          <a:lstStyle/>
          <a:p>
            <a:pPr marL="0" indent="0">
              <a:buNone/>
            </a:pPr>
            <a:r>
              <a:rPr lang="en-US" dirty="0" smtClean="0"/>
              <a:t>3</a:t>
            </a:r>
            <a:r>
              <a:rPr lang="en-US" b="1" dirty="0" smtClean="0"/>
              <a:t>.  Information boards can be placed on important locations like:</a:t>
            </a:r>
          </a:p>
          <a:p>
            <a:pPr marL="0" indent="0">
              <a:buNone/>
            </a:pPr>
            <a:endParaRPr lang="en-US" dirty="0" smtClean="0"/>
          </a:p>
          <a:p>
            <a:pPr lvl="0"/>
            <a:r>
              <a:rPr lang="en-US" dirty="0" smtClean="0"/>
              <a:t>Temple</a:t>
            </a:r>
            <a:r>
              <a:rPr lang="en-US" dirty="0"/>
              <a:t>, church, schools or government buildings</a:t>
            </a:r>
          </a:p>
          <a:p>
            <a:pPr lvl="0"/>
            <a:r>
              <a:rPr lang="en-US" dirty="0"/>
              <a:t>mountains or high places</a:t>
            </a:r>
          </a:p>
          <a:p>
            <a:pPr lvl="0"/>
            <a:r>
              <a:rPr lang="en-US" dirty="0"/>
              <a:t>stores and transportation facilities</a:t>
            </a:r>
          </a:p>
          <a:p>
            <a:pPr lvl="0"/>
            <a:r>
              <a:rPr lang="en-US" dirty="0"/>
              <a:t>other places where people frequently pass or gather </a:t>
            </a:r>
          </a:p>
          <a:p>
            <a:endParaRPr lang="en-US" dirty="0"/>
          </a:p>
        </p:txBody>
      </p:sp>
    </p:spTree>
    <p:extLst>
      <p:ext uri="{BB962C8B-B14F-4D97-AF65-F5344CB8AC3E}">
        <p14:creationId xmlns:p14="http://schemas.microsoft.com/office/powerpoint/2010/main" val="1599819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167</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Setting up a public awareness program</vt:lpstr>
      <vt:lpstr> Community Disaster Information Centre </vt:lpstr>
      <vt:lpstr>Functions of CDIC</vt:lpstr>
      <vt:lpstr>PowerPoint Presentation</vt:lpstr>
      <vt:lpstr>Early warnings: </vt:lpstr>
      <vt:lpstr>Different ways of giving warning or receiving warning include: </vt:lpstr>
      <vt:lpstr>Things to consider when giving warning: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up a public awareness program</dc:title>
  <dc:creator>Abdul Rehman</dc:creator>
  <cp:lastModifiedBy>Abdul Rehman</cp:lastModifiedBy>
  <cp:revision>3</cp:revision>
  <dcterms:created xsi:type="dcterms:W3CDTF">2020-04-25T17:11:22Z</dcterms:created>
  <dcterms:modified xsi:type="dcterms:W3CDTF">2020-04-25T17:20:33Z</dcterms:modified>
</cp:coreProperties>
</file>